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00" r:id="rId4"/>
    <p:sldId id="299" r:id="rId5"/>
    <p:sldId id="301" r:id="rId6"/>
    <p:sldId id="303" r:id="rId7"/>
    <p:sldId id="287" r:id="rId8"/>
    <p:sldId id="308" r:id="rId9"/>
    <p:sldId id="309" r:id="rId10"/>
    <p:sldId id="310" r:id="rId11"/>
    <p:sldId id="311" r:id="rId12"/>
    <p:sldId id="316" r:id="rId13"/>
    <p:sldId id="274" r:id="rId14"/>
    <p:sldId id="259" r:id="rId15"/>
    <p:sldId id="313" r:id="rId16"/>
    <p:sldId id="260" r:id="rId17"/>
    <p:sldId id="264" r:id="rId18"/>
    <p:sldId id="265" r:id="rId19"/>
    <p:sldId id="273" r:id="rId20"/>
    <p:sldId id="266" r:id="rId21"/>
    <p:sldId id="267" r:id="rId22"/>
    <p:sldId id="261" r:id="rId23"/>
    <p:sldId id="263" r:id="rId24"/>
    <p:sldId id="268" r:id="rId25"/>
    <p:sldId id="318" r:id="rId26"/>
    <p:sldId id="269" r:id="rId27"/>
    <p:sldId id="271" r:id="rId28"/>
    <p:sldId id="270" r:id="rId29"/>
    <p:sldId id="272" r:id="rId30"/>
    <p:sldId id="315" r:id="rId31"/>
    <p:sldId id="31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0"/>
    <p:restoredTop sz="94658"/>
  </p:normalViewPr>
  <p:slideViewPr>
    <p:cSldViewPr snapToGrid="0" snapToObjects="1">
      <p:cViewPr varScale="1">
        <p:scale>
          <a:sx n="82" d="100"/>
          <a:sy n="82" d="100"/>
        </p:scale>
        <p:origin x="192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BC579-659A-AC4D-A533-D66A77A6927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2A5A5-33D7-C847-9A08-A35CE6560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7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3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image plus 4 random crops, average result to make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A5A5-33D7-C847-9A08-A35CE65607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7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861A-C6F6-D847-9F5F-606353AC3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0E39B-4AAA-0741-8CDF-0D8133331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72335-BBD5-CE4A-9B51-1BFD1263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6B79F-834B-304E-BC89-514DB9D4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6899-E72C-E947-A6C4-8D94F00A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3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F869-3385-BB4E-98AC-B9C4FA32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F80A2-0C32-0A4A-90DA-63A88A119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4420-3DE8-6947-83B3-7B46819A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5B44E-EE0A-644F-8E54-0CE411E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0FC3C-2FDB-3F4C-AF1C-B6F10526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BF33FE-1C9A-E54C-9E4A-FF499105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401A5-A45A-9F40-BBF5-A8C97C4EC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9375-D8E2-EE40-A0AF-081D2BC49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9E130-643D-4946-ABBB-982947B4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EDD34-49FE-3642-9123-7A06F4F7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6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A8BB-EBFB-7744-8EC7-3BA275F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9B4F-9FB1-4644-8640-ED56BE87C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D510-6157-F74B-8865-19A3E3C8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E80C3-EE92-6F42-AA78-625568BE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5769D-5FB4-3244-AEA0-0208DFC7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4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91D9-D735-5344-910D-63DD047E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986C2-0C51-F741-BB7A-F8EBE0D73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B84CA-A1A6-284C-84FC-392AF446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CA980-141C-FE4F-8621-D0AA98D5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0C29E-6308-8641-9032-ACA30011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4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0FDA-75E2-394E-9C14-C23D4622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B9ABD-7EB5-4C49-B9A2-0C57013FF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25ED7-7461-784C-A07C-DCB47AD9A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BB798-C5F8-EC44-9650-42674A24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6A8C9-2393-B445-944C-1D41835C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9BFEA-125F-864B-9196-C88F8FB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2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D8A4-EB92-BD4B-A24A-1C8F3C6C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EE786-2D5D-0C49-BB67-EC234A403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629F2-FA1C-4A4F-8D8D-B342AF407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F6E56-336C-BB48-A65E-0320C7D38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4C923-0757-E24C-AAFC-FAD92D6F4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F03883-1954-B840-99C1-BC896A1C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B542E-DD9C-2C47-BB51-013B871E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55F1B-683B-E04F-97D1-83C877CF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8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7C4B-51BD-4049-8A62-DD4743A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FA5F7-BAB3-E243-A01C-D08DDCEEF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79D5F-6881-AA43-BAAF-3B7BF4D6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EEA4B-6738-8E4C-AEE4-77E3898B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0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E96E95-EEE0-4D48-959F-B070FAF4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6F772C-99FA-0343-822D-A719891D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E040F-5651-1C48-8A90-F8F2C1B4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E9AF-B901-0546-A1C1-8B3AA6E1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48E4-5D8E-B147-9FB8-DFE052B3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D730F-796B-9443-98AF-17E25FB24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477CA-BD6F-D147-A220-90467B15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89311-000A-7B49-9326-2A10FCCE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EC970-1B0D-474A-B948-F51538C3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93B3-089B-4242-AAEC-7D833A87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23477-F272-3F40-BDA3-E820B67D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CED1D-957E-6147-9925-D1C2ECDE9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55F66-FAF3-7A4A-A2ED-4A42D55E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D26C4-3F01-494A-A768-EDA63EE1A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DF567-8EF3-604C-9AFC-7B86889E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CFAAB-EA10-4E4A-9CBE-6A85FFFA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83B35-D38E-E440-8780-C4BDCD689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7E85-4092-F241-9436-0DDFE5C64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B9344-3270-9744-A307-D44FA505EA3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B2D9-032F-9847-ADAE-22F53D1C0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7EE0-9BBB-A34A-8A0C-E06A36902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23EA6-66CD-6246-A738-89B5EAD8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st.ai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.ai/" TargetMode="External"/><Relationship Id="rId2" Type="http://schemas.openxmlformats.org/officeDocument/2006/relationships/hyperlink" Target="https://github.com/fastai/fasta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42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40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9.png"/><Relationship Id="rId3" Type="http://schemas.openxmlformats.org/officeDocument/2006/relationships/image" Target="../media/image46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2.png"/><Relationship Id="rId5" Type="http://schemas.openxmlformats.org/officeDocument/2006/relationships/image" Target="../media/image74.png"/><Relationship Id="rId1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66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E042-6B34-B14C-B949-480054FDA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Deep Learning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fast.ai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EE02-6C6E-064E-8B55-CBF4722AD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EJ Guillen</a:t>
            </a:r>
          </a:p>
        </p:txBody>
      </p:sp>
    </p:spTree>
    <p:extLst>
      <p:ext uri="{BB962C8B-B14F-4D97-AF65-F5344CB8AC3E}">
        <p14:creationId xmlns:p14="http://schemas.microsoft.com/office/powerpoint/2010/main" val="2058619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5513"/>
            <a:ext cx="10058400" cy="3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CNNs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7" y="1825625"/>
            <a:ext cx="10099506" cy="4351338"/>
          </a:xfrm>
        </p:spPr>
      </p:pic>
    </p:spTree>
    <p:extLst>
      <p:ext uri="{BB962C8B-B14F-4D97-AF65-F5344CB8AC3E}">
        <p14:creationId xmlns:p14="http://schemas.microsoft.com/office/powerpoint/2010/main" val="272928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372E-F1DE-F242-9AA5-8E2682F9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Convolution Step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2C316-0201-C540-AF20-5D4032631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50" y="2162147"/>
            <a:ext cx="6238508" cy="3481415"/>
          </a:xfrm>
        </p:spPr>
      </p:pic>
    </p:spTree>
    <p:extLst>
      <p:ext uri="{BB962C8B-B14F-4D97-AF65-F5344CB8AC3E}">
        <p14:creationId xmlns:p14="http://schemas.microsoft.com/office/powerpoint/2010/main" val="95820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Down Sample (Max pooling)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09" y="2265570"/>
            <a:ext cx="6534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1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3468-F79A-BB4D-9AE1-DF614F23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Fast.ai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1CDF9-D09A-A64A-BA1A-DD5BA309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u="sng" dirty="0">
                <a:hlinkClick r:id="rId2"/>
              </a:rPr>
              <a:t>fast.ai</a:t>
            </a:r>
            <a:r>
              <a:rPr lang="en-US" dirty="0"/>
              <a:t> is a research lab dedicated to making deep learning more accessible, both through education, and developing software that simplifies access to current best practices.”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Library of the latest techniques</a:t>
            </a:r>
          </a:p>
          <a:p>
            <a:pPr marL="0" indent="0">
              <a:buNone/>
            </a:pPr>
            <a:r>
              <a:rPr lang="en-US" dirty="0"/>
              <a:t>Sits on top of </a:t>
            </a:r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F8DA-D56F-4144-AABD-078FF352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Fast.ai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CD60C-D431-7D49-A704-04FBC9CE5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639" y="1666282"/>
            <a:ext cx="6111248" cy="4348756"/>
          </a:xfrm>
        </p:spPr>
      </p:pic>
    </p:spTree>
    <p:extLst>
      <p:ext uri="{BB962C8B-B14F-4D97-AF65-F5344CB8AC3E}">
        <p14:creationId xmlns:p14="http://schemas.microsoft.com/office/powerpoint/2010/main" val="254126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9CBF-C663-5D47-9952-E8898AD9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 and Define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4D3CE-D860-FF43-9963-A2E404945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700" y="1504708"/>
            <a:ext cx="8356600" cy="1498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BDC05-178E-5149-8482-5A330F70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56" y="3220285"/>
            <a:ext cx="7423688" cy="334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8E8E6-FC96-EB43-B571-D173CF2C4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950" y="365125"/>
            <a:ext cx="1409700" cy="166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DE7A8B-B24A-554D-BC7A-719AD6758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585" y="2344919"/>
            <a:ext cx="1322065" cy="1316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ED68C-A56F-4243-B2D8-CD9F21EAA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2419" y="3777521"/>
            <a:ext cx="1326231" cy="13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EA61-2E15-DF45-95AE-673BC284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899B-A321-8243-8B01-1607EDAC8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550" y="2496344"/>
            <a:ext cx="6692900" cy="3009900"/>
          </a:xfrm>
        </p:spPr>
      </p:pic>
    </p:spTree>
    <p:extLst>
      <p:ext uri="{BB962C8B-B14F-4D97-AF65-F5344CB8AC3E}">
        <p14:creationId xmlns:p14="http://schemas.microsoft.com/office/powerpoint/2010/main" val="154657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2904-1A81-F34E-8E73-6462071E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good Learning Rate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C35500-A892-4046-B545-A641C0803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044" y="2620587"/>
            <a:ext cx="6832600" cy="1447800"/>
          </a:xfrm>
        </p:spPr>
      </p:pic>
    </p:spTree>
    <p:extLst>
      <p:ext uri="{BB962C8B-B14F-4D97-AF65-F5344CB8AC3E}">
        <p14:creationId xmlns:p14="http://schemas.microsoft.com/office/powerpoint/2010/main" val="7890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846D-197B-7C42-8608-50CCF118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DEB35-291B-9F4E-9320-329132F64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2104231"/>
            <a:ext cx="5429250" cy="4222749"/>
          </a:xfrm>
        </p:spPr>
      </p:pic>
    </p:spTree>
    <p:extLst>
      <p:ext uri="{BB962C8B-B14F-4D97-AF65-F5344CB8AC3E}">
        <p14:creationId xmlns:p14="http://schemas.microsoft.com/office/powerpoint/2010/main" val="176266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4BA-1902-744B-857F-015130B1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4BA1-300B-8A4B-9A83-BAAAA5AA0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Review</a:t>
            </a:r>
          </a:p>
          <a:p>
            <a:r>
              <a:rPr lang="en-US" dirty="0"/>
              <a:t>Introduce </a:t>
            </a:r>
            <a:r>
              <a:rPr lang="en-US" dirty="0" err="1"/>
              <a:t>Fast.ai</a:t>
            </a:r>
            <a:endParaRPr lang="en-US" dirty="0"/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2CF5-8E2D-CF45-A1F8-737D0269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Learning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ED427-D64F-A549-9BCB-6FF8ACBAE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161" y="2173031"/>
            <a:ext cx="5511800" cy="3873500"/>
          </a:xfrm>
        </p:spPr>
      </p:pic>
    </p:spTree>
    <p:extLst>
      <p:ext uri="{BB962C8B-B14F-4D97-AF65-F5344CB8AC3E}">
        <p14:creationId xmlns:p14="http://schemas.microsoft.com/office/powerpoint/2010/main" val="139460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BAEC-21DA-8646-A99F-8DA2A37F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Learning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10ECF5-00F8-5949-AEB8-8EA31B3AC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950" y="2001044"/>
            <a:ext cx="5626100" cy="4000500"/>
          </a:xfrm>
        </p:spPr>
      </p:pic>
    </p:spTree>
    <p:extLst>
      <p:ext uri="{BB962C8B-B14F-4D97-AF65-F5344CB8AC3E}">
        <p14:creationId xmlns:p14="http://schemas.microsoft.com/office/powerpoint/2010/main" val="513856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4AA7-D58A-C14F-9B94-B000B158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5EB102-7A95-DE41-A4CE-19EB1FCA2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2542798"/>
            <a:ext cx="8128000" cy="43307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C4D88-559E-3646-BBA4-C518CDFA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465" y="1487488"/>
            <a:ext cx="86741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549F4-D72F-F14A-9FA9-2AB6020E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465" y="1983998"/>
            <a:ext cx="6057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22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7188-E833-C444-A4FD-831517C8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Data Augmentation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6C4370-6765-0041-B6A6-1C6526ED2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0" y="2451894"/>
            <a:ext cx="6731000" cy="3098800"/>
          </a:xfrm>
        </p:spPr>
      </p:pic>
    </p:spTree>
    <p:extLst>
      <p:ext uri="{BB962C8B-B14F-4D97-AF65-F5344CB8AC3E}">
        <p14:creationId xmlns:p14="http://schemas.microsoft.com/office/powerpoint/2010/main" val="238706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90DD-D4DE-FD4A-A49D-F46CCC60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Restarts (SGDR)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662DB-2333-E740-BA01-B419AE00D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500" y="2070894"/>
            <a:ext cx="5461000" cy="3860800"/>
          </a:xfrm>
        </p:spPr>
      </p:pic>
    </p:spTree>
    <p:extLst>
      <p:ext uri="{BB962C8B-B14F-4D97-AF65-F5344CB8AC3E}">
        <p14:creationId xmlns:p14="http://schemas.microsoft.com/office/powerpoint/2010/main" val="275661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B70C-8660-AF44-B9F3-50EA2E12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6C8633F-C20B-C64E-B9AD-A0592CB3C478}"/>
              </a:ext>
            </a:extLst>
          </p:cNvPr>
          <p:cNvSpPr/>
          <p:nvPr/>
        </p:nvSpPr>
        <p:spPr>
          <a:xfrm>
            <a:off x="3444938" y="2207372"/>
            <a:ext cx="6280879" cy="3418276"/>
          </a:xfrm>
          <a:custGeom>
            <a:avLst/>
            <a:gdLst>
              <a:gd name="connsiteX0" fmla="*/ 0 w 4167265"/>
              <a:gd name="connsiteY0" fmla="*/ 0 h 3418276"/>
              <a:gd name="connsiteX1" fmla="*/ 449705 w 4167265"/>
              <a:gd name="connsiteY1" fmla="*/ 2308485 h 3418276"/>
              <a:gd name="connsiteX2" fmla="*/ 1633928 w 4167265"/>
              <a:gd name="connsiteY2" fmla="*/ 3417757 h 3418276"/>
              <a:gd name="connsiteX3" fmla="*/ 2863121 w 4167265"/>
              <a:gd name="connsiteY3" fmla="*/ 2188564 h 3418276"/>
              <a:gd name="connsiteX4" fmla="*/ 3432747 w 4167265"/>
              <a:gd name="connsiteY4" fmla="*/ 104931 h 3418276"/>
              <a:gd name="connsiteX5" fmla="*/ 3867462 w 4167265"/>
              <a:gd name="connsiteY5" fmla="*/ 3282846 h 3418276"/>
              <a:gd name="connsiteX6" fmla="*/ 4167265 w 4167265"/>
              <a:gd name="connsiteY6" fmla="*/ 89941 h 341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65" h="3418276">
                <a:moveTo>
                  <a:pt x="0" y="0"/>
                </a:moveTo>
                <a:cubicBezTo>
                  <a:pt x="88692" y="869429"/>
                  <a:pt x="177384" y="1738859"/>
                  <a:pt x="449705" y="2308485"/>
                </a:cubicBezTo>
                <a:cubicBezTo>
                  <a:pt x="722026" y="2878111"/>
                  <a:pt x="1231692" y="3437744"/>
                  <a:pt x="1633928" y="3417757"/>
                </a:cubicBezTo>
                <a:cubicBezTo>
                  <a:pt x="2036164" y="3397770"/>
                  <a:pt x="2563318" y="2740702"/>
                  <a:pt x="2863121" y="2188564"/>
                </a:cubicBezTo>
                <a:cubicBezTo>
                  <a:pt x="3162924" y="1636426"/>
                  <a:pt x="3265357" y="-77449"/>
                  <a:pt x="3432747" y="104931"/>
                </a:cubicBezTo>
                <a:cubicBezTo>
                  <a:pt x="3600137" y="287311"/>
                  <a:pt x="3745042" y="3285344"/>
                  <a:pt x="3867462" y="3282846"/>
                </a:cubicBezTo>
                <a:cubicBezTo>
                  <a:pt x="3989882" y="3280348"/>
                  <a:pt x="4078573" y="1685144"/>
                  <a:pt x="4167265" y="89941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CF222EC-48B9-104C-8C69-A14F34BE86E4}"/>
              </a:ext>
            </a:extLst>
          </p:cNvPr>
          <p:cNvSpPr/>
          <p:nvPr/>
        </p:nvSpPr>
        <p:spPr>
          <a:xfrm>
            <a:off x="4349646" y="2174041"/>
            <a:ext cx="6280879" cy="3418276"/>
          </a:xfrm>
          <a:custGeom>
            <a:avLst/>
            <a:gdLst>
              <a:gd name="connsiteX0" fmla="*/ 0 w 4167265"/>
              <a:gd name="connsiteY0" fmla="*/ 0 h 3418276"/>
              <a:gd name="connsiteX1" fmla="*/ 449705 w 4167265"/>
              <a:gd name="connsiteY1" fmla="*/ 2308485 h 3418276"/>
              <a:gd name="connsiteX2" fmla="*/ 1633928 w 4167265"/>
              <a:gd name="connsiteY2" fmla="*/ 3417757 h 3418276"/>
              <a:gd name="connsiteX3" fmla="*/ 2863121 w 4167265"/>
              <a:gd name="connsiteY3" fmla="*/ 2188564 h 3418276"/>
              <a:gd name="connsiteX4" fmla="*/ 3432747 w 4167265"/>
              <a:gd name="connsiteY4" fmla="*/ 104931 h 3418276"/>
              <a:gd name="connsiteX5" fmla="*/ 3867462 w 4167265"/>
              <a:gd name="connsiteY5" fmla="*/ 3282846 h 3418276"/>
              <a:gd name="connsiteX6" fmla="*/ 4167265 w 4167265"/>
              <a:gd name="connsiteY6" fmla="*/ 89941 h 341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65" h="3418276">
                <a:moveTo>
                  <a:pt x="0" y="0"/>
                </a:moveTo>
                <a:cubicBezTo>
                  <a:pt x="88692" y="869429"/>
                  <a:pt x="177384" y="1738859"/>
                  <a:pt x="449705" y="2308485"/>
                </a:cubicBezTo>
                <a:cubicBezTo>
                  <a:pt x="722026" y="2878111"/>
                  <a:pt x="1231692" y="3437744"/>
                  <a:pt x="1633928" y="3417757"/>
                </a:cubicBezTo>
                <a:cubicBezTo>
                  <a:pt x="2036164" y="3397770"/>
                  <a:pt x="2563318" y="2740702"/>
                  <a:pt x="2863121" y="2188564"/>
                </a:cubicBezTo>
                <a:cubicBezTo>
                  <a:pt x="3162924" y="1636426"/>
                  <a:pt x="3265357" y="-77449"/>
                  <a:pt x="3432747" y="104931"/>
                </a:cubicBezTo>
                <a:cubicBezTo>
                  <a:pt x="3600137" y="287311"/>
                  <a:pt x="3745042" y="3285344"/>
                  <a:pt x="3867462" y="3282846"/>
                </a:cubicBezTo>
                <a:cubicBezTo>
                  <a:pt x="3989882" y="3280348"/>
                  <a:pt x="4078573" y="1685144"/>
                  <a:pt x="4167265" y="8994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3801DA-FA43-C94D-BA5A-A543AA1C8372}"/>
              </a:ext>
            </a:extLst>
          </p:cNvPr>
          <p:cNvCxnSpPr>
            <a:cxnSpLocks/>
          </p:cNvCxnSpPr>
          <p:nvPr/>
        </p:nvCxnSpPr>
        <p:spPr>
          <a:xfrm>
            <a:off x="2913681" y="1890793"/>
            <a:ext cx="0" cy="4804475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11CBDD-999A-3545-AF6D-04462BB97EC6}"/>
              </a:ext>
            </a:extLst>
          </p:cNvPr>
          <p:cNvCxnSpPr>
            <a:cxnSpLocks/>
          </p:cNvCxnSpPr>
          <p:nvPr/>
        </p:nvCxnSpPr>
        <p:spPr>
          <a:xfrm flipH="1">
            <a:off x="2208063" y="6070169"/>
            <a:ext cx="9146816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DCB93E0-5939-8640-A757-46DFBBF4E1C1}"/>
              </a:ext>
            </a:extLst>
          </p:cNvPr>
          <p:cNvSpPr/>
          <p:nvPr/>
        </p:nvSpPr>
        <p:spPr>
          <a:xfrm rot="13746197">
            <a:off x="7046201" y="5684883"/>
            <a:ext cx="377111" cy="27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7F38E69-5B40-D24F-9D81-D68714B18E3C}"/>
              </a:ext>
            </a:extLst>
          </p:cNvPr>
          <p:cNvSpPr/>
          <p:nvPr/>
        </p:nvSpPr>
        <p:spPr>
          <a:xfrm rot="13746197">
            <a:off x="10211684" y="5539634"/>
            <a:ext cx="377111" cy="27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46A04A4-DE7E-B14B-BE54-C3CD5A981F95}"/>
              </a:ext>
            </a:extLst>
          </p:cNvPr>
          <p:cNvSpPr/>
          <p:nvPr/>
        </p:nvSpPr>
        <p:spPr>
          <a:xfrm rot="13746197">
            <a:off x="6950631" y="5186354"/>
            <a:ext cx="377111" cy="27780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CA2135F-871D-5F49-A47B-AC43D4DA2C46}"/>
              </a:ext>
            </a:extLst>
          </p:cNvPr>
          <p:cNvSpPr/>
          <p:nvPr/>
        </p:nvSpPr>
        <p:spPr>
          <a:xfrm rot="13746197">
            <a:off x="10171699" y="2053114"/>
            <a:ext cx="377111" cy="27780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1D386-CEED-0645-AFCA-D51C77F7CE3A}"/>
              </a:ext>
            </a:extLst>
          </p:cNvPr>
          <p:cNvSpPr txBox="1"/>
          <p:nvPr/>
        </p:nvSpPr>
        <p:spPr>
          <a:xfrm>
            <a:off x="2076773" y="3053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J(w)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DCDF4-F45B-C142-BE2C-4759354D21A2}"/>
              </a:ext>
            </a:extLst>
          </p:cNvPr>
          <p:cNvSpPr txBox="1"/>
          <p:nvPr/>
        </p:nvSpPr>
        <p:spPr>
          <a:xfrm>
            <a:off x="7067229" y="629231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06242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CC45-BDBA-3B42-AB98-7008B347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Unfreeze Convolutional Layers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0427D8-2F64-0740-B93E-092270146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3" y="1825625"/>
            <a:ext cx="6539094" cy="4351338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D8E5E5-21DA-ED45-85FA-0BEE507D9143}"/>
              </a:ext>
            </a:extLst>
          </p:cNvPr>
          <p:cNvCxnSpPr>
            <a:cxnSpLocks/>
          </p:cNvCxnSpPr>
          <p:nvPr/>
        </p:nvCxnSpPr>
        <p:spPr>
          <a:xfrm flipV="1">
            <a:off x="1028700" y="2643189"/>
            <a:ext cx="1614488" cy="1728786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B8A847-F637-0647-B575-2F20F42407D8}"/>
              </a:ext>
            </a:extLst>
          </p:cNvPr>
          <p:cNvSpPr txBox="1"/>
          <p:nvPr/>
        </p:nvSpPr>
        <p:spPr>
          <a:xfrm>
            <a:off x="0" y="4486275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400215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0735-903D-694F-AAF8-76A34C3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</a:t>
            </a:r>
            <a:r>
              <a:rPr lang="en-US" dirty="0" err="1"/>
              <a:t>Mult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73290-EC1B-6C49-AFAF-5363C6AC2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350" y="2032794"/>
            <a:ext cx="5829300" cy="3937000"/>
          </a:xfrm>
        </p:spPr>
      </p:pic>
    </p:spTree>
    <p:extLst>
      <p:ext uri="{BB962C8B-B14F-4D97-AF65-F5344CB8AC3E}">
        <p14:creationId xmlns:p14="http://schemas.microsoft.com/office/powerpoint/2010/main" val="58316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2C5B-732F-1C40-BCC9-A2EF9680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with Test Time Augmentation (TTA)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D6CEC-D2D7-E04E-9E20-17B6E72B7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320" y="1856893"/>
            <a:ext cx="5045640" cy="23150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9C834-B491-2C4A-8D46-DCFFE6E7C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34" y="1856893"/>
            <a:ext cx="4498975" cy="43984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763F0F-89E9-6B49-A534-20F9E085EB7F}"/>
              </a:ext>
            </a:extLst>
          </p:cNvPr>
          <p:cNvSpPr/>
          <p:nvPr/>
        </p:nvSpPr>
        <p:spPr>
          <a:xfrm>
            <a:off x="7730795" y="3303064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026853-7298-5B4C-8F17-7B62186C66C0}"/>
              </a:ext>
            </a:extLst>
          </p:cNvPr>
          <p:cNvSpPr/>
          <p:nvPr/>
        </p:nvSpPr>
        <p:spPr>
          <a:xfrm>
            <a:off x="6609034" y="1856893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AA131F-F29C-4945-825B-7B4D07FE9C3B}"/>
              </a:ext>
            </a:extLst>
          </p:cNvPr>
          <p:cNvSpPr/>
          <p:nvPr/>
        </p:nvSpPr>
        <p:spPr>
          <a:xfrm>
            <a:off x="6609033" y="4420203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F6FEB-218F-EC4D-AE62-A440F8DEE7F9}"/>
              </a:ext>
            </a:extLst>
          </p:cNvPr>
          <p:cNvSpPr/>
          <p:nvPr/>
        </p:nvSpPr>
        <p:spPr>
          <a:xfrm>
            <a:off x="8864485" y="2362803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EC7EE-10B3-9045-ACFB-8FD34CDC17A3}"/>
              </a:ext>
            </a:extLst>
          </p:cNvPr>
          <p:cNvSpPr/>
          <p:nvPr/>
        </p:nvSpPr>
        <p:spPr>
          <a:xfrm>
            <a:off x="9349058" y="4203177"/>
            <a:ext cx="2040815" cy="1800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A2D5-01F7-7440-B035-9581E2B5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0E4EE-B5F6-8544-8B80-D8B8619FF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769" y="1370980"/>
            <a:ext cx="4928461" cy="5487020"/>
          </a:xfrm>
        </p:spPr>
      </p:pic>
    </p:spTree>
    <p:extLst>
      <p:ext uri="{BB962C8B-B14F-4D97-AF65-F5344CB8AC3E}">
        <p14:creationId xmlns:p14="http://schemas.microsoft.com/office/powerpoint/2010/main" val="152769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mr-IN" dirty="0"/>
              <a:t>–</a:t>
            </a:r>
            <a:r>
              <a:rPr lang="en-US" dirty="0"/>
              <a:t> Learning from Data</a:t>
            </a:r>
          </a:p>
        </p:txBody>
      </p:sp>
      <p:grpSp>
        <p:nvGrpSpPr>
          <p:cNvPr id="32" name="Data"/>
          <p:cNvGrpSpPr/>
          <p:nvPr/>
        </p:nvGrpSpPr>
        <p:grpSpPr>
          <a:xfrm>
            <a:off x="1826323" y="2228628"/>
            <a:ext cx="4925617" cy="3607609"/>
            <a:chOff x="2606636" y="2228628"/>
            <a:chExt cx="4925617" cy="3607609"/>
          </a:xfrm>
        </p:grpSpPr>
        <p:sp>
          <p:nvSpPr>
            <p:cNvPr id="18" name="Oval 17"/>
            <p:cNvSpPr/>
            <p:nvPr/>
          </p:nvSpPr>
          <p:spPr>
            <a:xfrm>
              <a:off x="3138051" y="4281054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606636" y="5586855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759037" y="4156363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70236" y="2549452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296726" y="2228628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FittingData"/>
          <p:cNvCxnSpPr/>
          <p:nvPr/>
        </p:nvCxnSpPr>
        <p:spPr>
          <a:xfrm flipV="1">
            <a:off x="1325578" y="1690688"/>
            <a:ext cx="5583382" cy="40173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aph"/>
          <p:cNvGrpSpPr/>
          <p:nvPr/>
        </p:nvGrpSpPr>
        <p:grpSpPr>
          <a:xfrm>
            <a:off x="144781" y="1741470"/>
            <a:ext cx="7350721" cy="4929496"/>
            <a:chOff x="925094" y="1741470"/>
            <a:chExt cx="7350721" cy="4929496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752872" y="1741470"/>
              <a:ext cx="6652" cy="444458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727200" y="6151206"/>
              <a:ext cx="6548615" cy="3485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25094" y="360486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Price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60683" y="6301634"/>
              <a:ext cx="1299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Square Feet</a:t>
              </a:r>
            </a:p>
          </p:txBody>
        </p:sp>
      </p:grpSp>
      <p:sp>
        <p:nvSpPr>
          <p:cNvPr id="27" name="NewPoint"/>
          <p:cNvSpPr/>
          <p:nvPr/>
        </p:nvSpPr>
        <p:spPr>
          <a:xfrm>
            <a:off x="4599867" y="6039491"/>
            <a:ext cx="235527" cy="24938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rawPredictX"/>
          <p:cNvCxnSpPr>
            <a:stCxn id="27" idx="0"/>
          </p:cNvCxnSpPr>
          <p:nvPr/>
        </p:nvCxnSpPr>
        <p:spPr>
          <a:xfrm flipV="1">
            <a:off x="4717631" y="3241967"/>
            <a:ext cx="55417" cy="27975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rawPredictY"/>
          <p:cNvCxnSpPr/>
          <p:nvPr/>
        </p:nvCxnSpPr>
        <p:spPr>
          <a:xfrm flipV="1">
            <a:off x="998084" y="3206043"/>
            <a:ext cx="3767253" cy="359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rediction"/>
          <p:cNvSpPr/>
          <p:nvPr/>
        </p:nvSpPr>
        <p:spPr>
          <a:xfrm>
            <a:off x="462361" y="284211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</a:p>
        </p:txBody>
      </p:sp>
      <p:cxnSp>
        <p:nvCxnSpPr>
          <p:cNvPr id="40" name="ErrorPoint5"/>
          <p:cNvCxnSpPr>
            <a:stCxn id="22" idx="0"/>
          </p:cNvCxnSpPr>
          <p:nvPr/>
        </p:nvCxnSpPr>
        <p:spPr>
          <a:xfrm flipV="1">
            <a:off x="6634177" y="191648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rrorPoint4"/>
          <p:cNvCxnSpPr/>
          <p:nvPr/>
        </p:nvCxnSpPr>
        <p:spPr>
          <a:xfrm flipV="1">
            <a:off x="4820715" y="284211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rrorPoint3"/>
          <p:cNvCxnSpPr/>
          <p:nvPr/>
        </p:nvCxnSpPr>
        <p:spPr>
          <a:xfrm flipV="1">
            <a:off x="4117269" y="3719951"/>
            <a:ext cx="0" cy="41713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rrorPoint2"/>
          <p:cNvCxnSpPr/>
          <p:nvPr/>
        </p:nvCxnSpPr>
        <p:spPr>
          <a:xfrm flipV="1">
            <a:off x="2475501" y="4530436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rrorPoint1"/>
          <p:cNvCxnSpPr/>
          <p:nvPr/>
        </p:nvCxnSpPr>
        <p:spPr>
          <a:xfrm flipV="1">
            <a:off x="1922310" y="5303945"/>
            <a:ext cx="0" cy="28291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922" t="-22222" r="-196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𝑊𝑥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blipFill rotWithShape="0">
                <a:blip r:embed="rId4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blipFill rotWithShape="0">
                <a:blip r:embed="rId5"/>
                <a:stretch>
                  <a:fillRect l="-2310" t="-103175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107" y="2557825"/>
            <a:ext cx="2473640" cy="1616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="0" dirty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blipFill rotWithShape="0">
                <a:blip r:embed="rId7"/>
                <a:stretch>
                  <a:fillRect l="-5169" t="-29333" r="-4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537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49AF-5961-5A4A-B23D-08A15950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9761-045D-694B-8463-3CD9F3A2A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803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Create a pretrained model (with precompute=True)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Use </a:t>
            </a:r>
            <a:r>
              <a:rPr lang="en-US" sz="2200" b="1" dirty="0" err="1">
                <a:latin typeface="+mj-lt"/>
              </a:rPr>
              <a:t>lr_find</a:t>
            </a:r>
            <a:r>
              <a:rPr lang="en-US" sz="2200" b="1" dirty="0">
                <a:latin typeface="+mj-lt"/>
              </a:rPr>
              <a:t>() to find the highest learning rate where loss is still clearly improving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Train last layer from precomputed activations for 1-2 epochs with </a:t>
            </a:r>
            <a:r>
              <a:rPr lang="en-US" sz="2200" b="1" dirty="0" err="1">
                <a:latin typeface="+mj-lt"/>
              </a:rPr>
              <a:t>cycle_len</a:t>
            </a:r>
            <a:r>
              <a:rPr lang="en-US" sz="2200" b="1" dirty="0">
                <a:latin typeface="+mj-lt"/>
              </a:rPr>
              <a:t>=1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Train last layer with data augmentation (with precompute=False) for 2-3 epochs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Unfreeze all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Set learning rates for each layer group with early layers having lowest learning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Use </a:t>
            </a:r>
            <a:r>
              <a:rPr lang="en-US" sz="2200" b="1" dirty="0" err="1">
                <a:latin typeface="+mj-lt"/>
              </a:rPr>
              <a:t>lr_find</a:t>
            </a:r>
            <a:r>
              <a:rPr lang="en-US" sz="2200" b="1" dirty="0">
                <a:latin typeface="+mj-lt"/>
              </a:rPr>
              <a:t>() again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Train full network with </a:t>
            </a:r>
            <a:r>
              <a:rPr lang="en-US" sz="2200" b="1" dirty="0" err="1">
                <a:latin typeface="+mj-lt"/>
              </a:rPr>
              <a:t>cycle_mult</a:t>
            </a:r>
            <a:r>
              <a:rPr lang="en-US" sz="2200" b="1" dirty="0">
                <a:latin typeface="+mj-lt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048268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E833-971C-A246-BB11-0B435A57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C0CA-5852-A04C-9E77-CA141EBD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https://github.com/fastai/fastai</a:t>
            </a:r>
            <a:endParaRPr lang="en-US" dirty="0"/>
          </a:p>
          <a:p>
            <a:r>
              <a:rPr lang="en-US" dirty="0">
                <a:hlinkClick r:id="rId3"/>
              </a:rPr>
              <a:t>http://www.fast.ai</a:t>
            </a:r>
            <a:r>
              <a:rPr lang="en-US">
                <a:hlinkClick r:id="rId3"/>
              </a:rPr>
              <a:t>/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5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mr-IN" dirty="0"/>
              <a:t>–</a:t>
            </a:r>
            <a:r>
              <a:rPr lang="en-US" dirty="0"/>
              <a:t> Gradient Decent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16014" y="2256182"/>
            <a:ext cx="0" cy="295192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16014" y="5208104"/>
            <a:ext cx="37603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99377" y="2663747"/>
            <a:ext cx="2993578" cy="2239725"/>
          </a:xfrm>
          <a:custGeom>
            <a:avLst/>
            <a:gdLst>
              <a:gd name="connsiteX0" fmla="*/ 428 w 2993578"/>
              <a:gd name="connsiteY0" fmla="*/ 9939 h 2239725"/>
              <a:gd name="connsiteX1" fmla="*/ 10367 w 2993578"/>
              <a:gd name="connsiteY1" fmla="*/ 467139 h 2239725"/>
              <a:gd name="connsiteX2" fmla="*/ 70002 w 2993578"/>
              <a:gd name="connsiteY2" fmla="*/ 775252 h 2239725"/>
              <a:gd name="connsiteX3" fmla="*/ 169393 w 2993578"/>
              <a:gd name="connsiteY3" fmla="*/ 1053548 h 2239725"/>
              <a:gd name="connsiteX4" fmla="*/ 258845 w 2993578"/>
              <a:gd name="connsiteY4" fmla="*/ 1292087 h 2239725"/>
              <a:gd name="connsiteX5" fmla="*/ 407932 w 2993578"/>
              <a:gd name="connsiteY5" fmla="*/ 1550505 h 2239725"/>
              <a:gd name="connsiteX6" fmla="*/ 576897 w 2993578"/>
              <a:gd name="connsiteY6" fmla="*/ 1759226 h 2239725"/>
              <a:gd name="connsiteX7" fmla="*/ 835315 w 2993578"/>
              <a:gd name="connsiteY7" fmla="*/ 1997766 h 2239725"/>
              <a:gd name="connsiteX8" fmla="*/ 1053976 w 2993578"/>
              <a:gd name="connsiteY8" fmla="*/ 2107096 h 2239725"/>
              <a:gd name="connsiteX9" fmla="*/ 1262697 w 2993578"/>
              <a:gd name="connsiteY9" fmla="*/ 2206487 h 2239725"/>
              <a:gd name="connsiteX10" fmla="*/ 1620506 w 2993578"/>
              <a:gd name="connsiteY10" fmla="*/ 2236305 h 2239725"/>
              <a:gd name="connsiteX11" fmla="*/ 1928619 w 2993578"/>
              <a:gd name="connsiteY11" fmla="*/ 2136913 h 2239725"/>
              <a:gd name="connsiteX12" fmla="*/ 2117462 w 2993578"/>
              <a:gd name="connsiteY12" fmla="*/ 2007705 h 2239725"/>
              <a:gd name="connsiteX13" fmla="*/ 2306306 w 2993578"/>
              <a:gd name="connsiteY13" fmla="*/ 1868557 h 2239725"/>
              <a:gd name="connsiteX14" fmla="*/ 2465332 w 2993578"/>
              <a:gd name="connsiteY14" fmla="*/ 1679713 h 2239725"/>
              <a:gd name="connsiteX15" fmla="*/ 2604480 w 2993578"/>
              <a:gd name="connsiteY15" fmla="*/ 1500809 h 2239725"/>
              <a:gd name="connsiteX16" fmla="*/ 2693932 w 2993578"/>
              <a:gd name="connsiteY16" fmla="*/ 1321905 h 2239725"/>
              <a:gd name="connsiteX17" fmla="*/ 2773445 w 2993578"/>
              <a:gd name="connsiteY17" fmla="*/ 1162879 h 2239725"/>
              <a:gd name="connsiteX18" fmla="*/ 2843019 w 2993578"/>
              <a:gd name="connsiteY18" fmla="*/ 993913 h 2239725"/>
              <a:gd name="connsiteX19" fmla="*/ 2892715 w 2993578"/>
              <a:gd name="connsiteY19" fmla="*/ 805070 h 2239725"/>
              <a:gd name="connsiteX20" fmla="*/ 2932471 w 2993578"/>
              <a:gd name="connsiteY20" fmla="*/ 626166 h 2239725"/>
              <a:gd name="connsiteX21" fmla="*/ 2972228 w 2993578"/>
              <a:gd name="connsiteY21" fmla="*/ 377687 h 2239725"/>
              <a:gd name="connsiteX22" fmla="*/ 2992106 w 2993578"/>
              <a:gd name="connsiteY22" fmla="*/ 149087 h 2239725"/>
              <a:gd name="connsiteX23" fmla="*/ 2992106 w 2993578"/>
              <a:gd name="connsiteY23" fmla="*/ 0 h 22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93578" h="2239725">
                <a:moveTo>
                  <a:pt x="428" y="9939"/>
                </a:moveTo>
                <a:cubicBezTo>
                  <a:pt x="-401" y="174763"/>
                  <a:pt x="-1229" y="339587"/>
                  <a:pt x="10367" y="467139"/>
                </a:cubicBezTo>
                <a:cubicBezTo>
                  <a:pt x="21963" y="594691"/>
                  <a:pt x="43498" y="677517"/>
                  <a:pt x="70002" y="775252"/>
                </a:cubicBezTo>
                <a:cubicBezTo>
                  <a:pt x="96506" y="872987"/>
                  <a:pt x="137919" y="967409"/>
                  <a:pt x="169393" y="1053548"/>
                </a:cubicBezTo>
                <a:cubicBezTo>
                  <a:pt x="200867" y="1139687"/>
                  <a:pt x="219089" y="1209261"/>
                  <a:pt x="258845" y="1292087"/>
                </a:cubicBezTo>
                <a:cubicBezTo>
                  <a:pt x="298601" y="1374913"/>
                  <a:pt x="354923" y="1472649"/>
                  <a:pt x="407932" y="1550505"/>
                </a:cubicBezTo>
                <a:cubicBezTo>
                  <a:pt x="460941" y="1628362"/>
                  <a:pt x="505667" y="1684683"/>
                  <a:pt x="576897" y="1759226"/>
                </a:cubicBezTo>
                <a:cubicBezTo>
                  <a:pt x="648127" y="1833769"/>
                  <a:pt x="755802" y="1939788"/>
                  <a:pt x="835315" y="1997766"/>
                </a:cubicBezTo>
                <a:cubicBezTo>
                  <a:pt x="914828" y="2055744"/>
                  <a:pt x="982746" y="2072309"/>
                  <a:pt x="1053976" y="2107096"/>
                </a:cubicBezTo>
                <a:cubicBezTo>
                  <a:pt x="1125206" y="2141883"/>
                  <a:pt x="1168275" y="2184952"/>
                  <a:pt x="1262697" y="2206487"/>
                </a:cubicBezTo>
                <a:cubicBezTo>
                  <a:pt x="1357119" y="2228022"/>
                  <a:pt x="1509519" y="2247901"/>
                  <a:pt x="1620506" y="2236305"/>
                </a:cubicBezTo>
                <a:cubicBezTo>
                  <a:pt x="1731493" y="2224709"/>
                  <a:pt x="1845793" y="2175013"/>
                  <a:pt x="1928619" y="2136913"/>
                </a:cubicBezTo>
                <a:cubicBezTo>
                  <a:pt x="2011445" y="2098813"/>
                  <a:pt x="2054514" y="2052431"/>
                  <a:pt x="2117462" y="2007705"/>
                </a:cubicBezTo>
                <a:cubicBezTo>
                  <a:pt x="2180410" y="1962979"/>
                  <a:pt x="2248328" y="1923222"/>
                  <a:pt x="2306306" y="1868557"/>
                </a:cubicBezTo>
                <a:cubicBezTo>
                  <a:pt x="2364284" y="1813892"/>
                  <a:pt x="2415636" y="1741004"/>
                  <a:pt x="2465332" y="1679713"/>
                </a:cubicBezTo>
                <a:cubicBezTo>
                  <a:pt x="2515028" y="1618422"/>
                  <a:pt x="2566380" y="1560444"/>
                  <a:pt x="2604480" y="1500809"/>
                </a:cubicBezTo>
                <a:cubicBezTo>
                  <a:pt x="2642580" y="1441174"/>
                  <a:pt x="2693932" y="1321905"/>
                  <a:pt x="2693932" y="1321905"/>
                </a:cubicBezTo>
                <a:cubicBezTo>
                  <a:pt x="2722093" y="1265583"/>
                  <a:pt x="2748597" y="1217544"/>
                  <a:pt x="2773445" y="1162879"/>
                </a:cubicBezTo>
                <a:cubicBezTo>
                  <a:pt x="2798293" y="1108214"/>
                  <a:pt x="2823141" y="1053548"/>
                  <a:pt x="2843019" y="993913"/>
                </a:cubicBezTo>
                <a:cubicBezTo>
                  <a:pt x="2862897" y="934278"/>
                  <a:pt x="2877806" y="866361"/>
                  <a:pt x="2892715" y="805070"/>
                </a:cubicBezTo>
                <a:cubicBezTo>
                  <a:pt x="2907624" y="743779"/>
                  <a:pt x="2919219" y="697397"/>
                  <a:pt x="2932471" y="626166"/>
                </a:cubicBezTo>
                <a:cubicBezTo>
                  <a:pt x="2945723" y="554936"/>
                  <a:pt x="2962289" y="457200"/>
                  <a:pt x="2972228" y="377687"/>
                </a:cubicBezTo>
                <a:cubicBezTo>
                  <a:pt x="2982167" y="298174"/>
                  <a:pt x="2988793" y="212035"/>
                  <a:pt x="2992106" y="149087"/>
                </a:cubicBezTo>
                <a:cubicBezTo>
                  <a:pt x="2995419" y="86139"/>
                  <a:pt x="2992106" y="0"/>
                  <a:pt x="2992106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11553" y="2822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J(w)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65301" y="54068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4" name="Oval 33"/>
          <p:cNvSpPr/>
          <p:nvPr/>
        </p:nvSpPr>
        <p:spPr>
          <a:xfrm>
            <a:off x="6998550" y="2939387"/>
            <a:ext cx="258418" cy="2824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998550" y="3221861"/>
            <a:ext cx="89453" cy="36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858902" y="3617769"/>
            <a:ext cx="125440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677634" y="3965697"/>
            <a:ext cx="176504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211953" y="2256182"/>
            <a:ext cx="709669" cy="683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04099" y="1615998"/>
            <a:ext cx="821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weight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959639" y="4949747"/>
            <a:ext cx="1922089" cy="1236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810425" y="4427029"/>
            <a:ext cx="110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  <a:p>
            <a:r>
              <a:rPr lang="en-US" dirty="0"/>
              <a:t>Minimize </a:t>
            </a:r>
          </a:p>
          <a:p>
            <a:r>
              <a:rPr lang="en-US" dirty="0"/>
              <a:t>J(w)</a:t>
            </a:r>
          </a:p>
        </p:txBody>
      </p:sp>
      <p:cxnSp>
        <p:nvCxnSpPr>
          <p:cNvPr id="57" name="Straight Arrow Connector 56"/>
          <p:cNvCxnSpPr>
            <a:endCxn id="31" idx="12"/>
          </p:cNvCxnSpPr>
          <p:nvPr/>
        </p:nvCxnSpPr>
        <p:spPr>
          <a:xfrm flipH="1">
            <a:off x="6416839" y="4307849"/>
            <a:ext cx="256032" cy="36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4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Early Inspiration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0" y="3053233"/>
            <a:ext cx="4321621" cy="232287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17982" y="377275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412212">
            <a:off x="5622502" y="44559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08650" y="51525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94169" y="3988303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6"/>
          </p:cNvCxnSpPr>
          <p:nvPr/>
        </p:nvCxnSpPr>
        <p:spPr>
          <a:xfrm>
            <a:off x="6030937" y="3993977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045025" y="4574672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6"/>
          </p:cNvCxnSpPr>
          <p:nvPr/>
        </p:nvCxnSpPr>
        <p:spPr>
          <a:xfrm flipV="1">
            <a:off x="6021605" y="4822815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71211" y="4405154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608651" y="30941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5"/>
          </p:cNvCxnSpPr>
          <p:nvPr/>
        </p:nvCxnSpPr>
        <p:spPr>
          <a:xfrm>
            <a:off x="5961130" y="3471831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8984981" y="3983309"/>
            <a:ext cx="777018" cy="805392"/>
            <a:chOff x="9781110" y="4540757"/>
            <a:chExt cx="906465" cy="938158"/>
          </a:xfrm>
        </p:grpSpPr>
        <p:sp>
          <p:nvSpPr>
            <p:cNvPr id="28" name="Oval 27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>
            <a:endCxn id="77" idx="2"/>
          </p:cNvCxnSpPr>
          <p:nvPr/>
        </p:nvCxnSpPr>
        <p:spPr>
          <a:xfrm flipV="1">
            <a:off x="9761998" y="4388176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0504034" y="4166950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blipFill rotWithShape="0">
                <a:blip r:embed="rId12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1242391" y="1600584"/>
            <a:ext cx="18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Biological Neuron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764563" y="1604303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427841" y="5958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96419" y="5839662"/>
            <a:ext cx="133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Parameters/</a:t>
            </a:r>
          </a:p>
          <a:p>
            <a:r>
              <a:rPr lang="en-US" dirty="0"/>
              <a:t>Weights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764563" y="598595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660168" y="595893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Non-linearity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0276276" y="598141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34" y="1969571"/>
            <a:ext cx="2133600" cy="14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 rot="21412212">
            <a:off x="861479" y="415112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Training</a:t>
            </a:r>
          </a:p>
        </p:txBody>
      </p:sp>
      <p:sp>
        <p:nvSpPr>
          <p:cNvPr id="4" name="Oval 3"/>
          <p:cNvSpPr/>
          <p:nvPr/>
        </p:nvSpPr>
        <p:spPr>
          <a:xfrm>
            <a:off x="863583" y="276889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868103" y="34520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39770" y="2984451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7" idx="6"/>
          </p:cNvCxnSpPr>
          <p:nvPr/>
        </p:nvCxnSpPr>
        <p:spPr>
          <a:xfrm>
            <a:off x="1276538" y="2990125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90626" y="3570820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9" idx="6"/>
          </p:cNvCxnSpPr>
          <p:nvPr/>
        </p:nvCxnSpPr>
        <p:spPr>
          <a:xfrm flipV="1">
            <a:off x="1267206" y="3818963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716812" y="3401302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54252" y="209032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5" idx="5"/>
          </p:cNvCxnSpPr>
          <p:nvPr/>
        </p:nvCxnSpPr>
        <p:spPr>
          <a:xfrm>
            <a:off x="1206731" y="2467979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0000" t="-2222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4230582" y="2979457"/>
            <a:ext cx="777018" cy="805392"/>
            <a:chOff x="9781110" y="4540757"/>
            <a:chExt cx="906465" cy="938158"/>
          </a:xfrm>
        </p:grpSpPr>
        <p:sp>
          <p:nvSpPr>
            <p:cNvPr id="23" name="Oval 2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V="1">
            <a:off x="5007599" y="3384324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92480" y="3211351"/>
                <a:ext cx="506048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)+(1−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⁡(1−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80" y="3211351"/>
                <a:ext cx="5060488" cy="756233"/>
              </a:xfrm>
              <a:prstGeom prst="rect">
                <a:avLst/>
              </a:prstGeom>
              <a:blipFill rotWithShape="0">
                <a:blip r:embed="rId15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blipFill rotWithShape="0">
                <a:blip r:embed="rId16"/>
                <a:stretch>
                  <a:fillRect l="-2310" t="-104762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30803" y="4716051"/>
                <a:ext cx="2825261" cy="143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="0" dirty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j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716051"/>
                <a:ext cx="2825261" cy="1432508"/>
              </a:xfrm>
              <a:prstGeom prst="rect">
                <a:avLst/>
              </a:prstGeom>
              <a:blipFill rotWithShape="0">
                <a:blip r:embed="rId17"/>
                <a:stretch>
                  <a:fillRect l="-5184" t="-28511" b="-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36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  </a:t>
            </a:r>
          </a:p>
        </p:txBody>
      </p:sp>
      <p:sp>
        <p:nvSpPr>
          <p:cNvPr id="34" name="Oval 33"/>
          <p:cNvSpPr/>
          <p:nvPr/>
        </p:nvSpPr>
        <p:spPr>
          <a:xfrm>
            <a:off x="1185137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1412212">
            <a:off x="1189657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75805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4788" y="268606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775885" y="2910469"/>
            <a:ext cx="418544" cy="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175806" y="246801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8889" t="-2222" r="-361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>
            <a:off x="4329411" y="2697900"/>
            <a:ext cx="350322" cy="378843"/>
            <a:chOff x="9781110" y="4540757"/>
            <a:chExt cx="906465" cy="938158"/>
          </a:xfrm>
        </p:grpSpPr>
        <p:sp>
          <p:nvSpPr>
            <p:cNvPr id="54" name="Oval 53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4760765" y="2889033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153747" y="266780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21277" r="-45833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3407031" y="347071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828128" y="3671971"/>
            <a:ext cx="304498" cy="2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4341898" y="3482550"/>
            <a:ext cx="350322" cy="378843"/>
            <a:chOff x="9781110" y="4540757"/>
            <a:chExt cx="906465" cy="938158"/>
          </a:xfrm>
        </p:grpSpPr>
        <p:sp>
          <p:nvSpPr>
            <p:cNvPr id="73" name="Oval 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>
            <a:off x="4787446" y="3671971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205990" y="345245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blipFill rotWithShape="0">
                <a:blip r:embed="rId10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/>
          <p:cNvSpPr/>
          <p:nvPr/>
        </p:nvSpPr>
        <p:spPr>
          <a:xfrm>
            <a:off x="3457134" y="4196465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878231" y="4425895"/>
            <a:ext cx="360301" cy="5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372123" y="4208301"/>
            <a:ext cx="350322" cy="378843"/>
            <a:chOff x="9781110" y="4540757"/>
            <a:chExt cx="906465" cy="938158"/>
          </a:xfrm>
        </p:grpSpPr>
        <p:sp>
          <p:nvSpPr>
            <p:cNvPr id="82" name="Oval 8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>
            <a:off x="4864548" y="4397722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256093" y="41782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blipFill rotWithShape="0">
                <a:blip r:embed="rId11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stCxn id="46" idx="3"/>
          </p:cNvCxnSpPr>
          <p:nvPr/>
        </p:nvCxnSpPr>
        <p:spPr>
          <a:xfrm flipV="1">
            <a:off x="1598092" y="3006094"/>
            <a:ext cx="1756696" cy="171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6" idx="6"/>
            <a:endCxn id="69" idx="2"/>
          </p:cNvCxnSpPr>
          <p:nvPr/>
        </p:nvCxnSpPr>
        <p:spPr>
          <a:xfrm flipV="1">
            <a:off x="1588760" y="3671973"/>
            <a:ext cx="1818271" cy="107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6" idx="6"/>
          </p:cNvCxnSpPr>
          <p:nvPr/>
        </p:nvCxnSpPr>
        <p:spPr>
          <a:xfrm flipV="1">
            <a:off x="1588760" y="4446326"/>
            <a:ext cx="1869444" cy="3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78" idx="2"/>
          </p:cNvCxnSpPr>
          <p:nvPr/>
        </p:nvCxnSpPr>
        <p:spPr>
          <a:xfrm>
            <a:off x="1588760" y="4050996"/>
            <a:ext cx="1868374" cy="34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5" idx="3"/>
            <a:endCxn id="69" idx="2"/>
          </p:cNvCxnSpPr>
          <p:nvPr/>
        </p:nvCxnSpPr>
        <p:spPr>
          <a:xfrm flipV="1">
            <a:off x="1641012" y="3671973"/>
            <a:ext cx="1766019" cy="35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1579650" y="3006094"/>
            <a:ext cx="1732070" cy="1006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78" idx="2"/>
          </p:cNvCxnSpPr>
          <p:nvPr/>
        </p:nvCxnSpPr>
        <p:spPr>
          <a:xfrm>
            <a:off x="1595715" y="3349371"/>
            <a:ext cx="1861419" cy="104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69" idx="2"/>
          </p:cNvCxnSpPr>
          <p:nvPr/>
        </p:nvCxnSpPr>
        <p:spPr>
          <a:xfrm>
            <a:off x="1609471" y="3359287"/>
            <a:ext cx="1797560" cy="31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37" idx="2"/>
          </p:cNvCxnSpPr>
          <p:nvPr/>
        </p:nvCxnSpPr>
        <p:spPr>
          <a:xfrm flipV="1">
            <a:off x="1633737" y="2887323"/>
            <a:ext cx="1721051" cy="45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78" idx="2"/>
          </p:cNvCxnSpPr>
          <p:nvPr/>
        </p:nvCxnSpPr>
        <p:spPr>
          <a:xfrm>
            <a:off x="1598749" y="2688216"/>
            <a:ext cx="1858385" cy="170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2" idx="6"/>
            <a:endCxn id="69" idx="2"/>
          </p:cNvCxnSpPr>
          <p:nvPr/>
        </p:nvCxnSpPr>
        <p:spPr>
          <a:xfrm>
            <a:off x="1588761" y="2689243"/>
            <a:ext cx="1818270" cy="98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42" idx="6"/>
            <a:endCxn id="37" idx="2"/>
          </p:cNvCxnSpPr>
          <p:nvPr/>
        </p:nvCxnSpPr>
        <p:spPr>
          <a:xfrm>
            <a:off x="1588761" y="2689243"/>
            <a:ext cx="1766027" cy="19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blipFill rotWithShape="0">
                <a:blip r:embed="rId1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Frame 130"/>
          <p:cNvSpPr/>
          <p:nvPr/>
        </p:nvSpPr>
        <p:spPr>
          <a:xfrm>
            <a:off x="4194429" y="2385393"/>
            <a:ext cx="670119" cy="247287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/>
          <p:cNvSpPr txBox="1"/>
          <p:nvPr/>
        </p:nvSpPr>
        <p:spPr>
          <a:xfrm>
            <a:off x="7132894" y="2899751"/>
            <a:ext cx="4866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similar to logistic regression, but now</a:t>
            </a:r>
          </a:p>
          <a:p>
            <a:r>
              <a:rPr lang="en-US" dirty="0"/>
              <a:t>we have multiple classes and we need to use </a:t>
            </a:r>
          </a:p>
          <a:p>
            <a:r>
              <a:rPr lang="en-US" dirty="0"/>
              <a:t>backpropagation to help us build up the gradient  </a:t>
            </a:r>
          </a:p>
        </p:txBody>
      </p:sp>
    </p:spTree>
    <p:extLst>
      <p:ext uri="{BB962C8B-B14F-4D97-AF65-F5344CB8AC3E}">
        <p14:creationId xmlns:p14="http://schemas.microsoft.com/office/powerpoint/2010/main" val="416915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Fully Connected Network</a:t>
            </a:r>
          </a:p>
        </p:txBody>
      </p:sp>
      <p:sp>
        <p:nvSpPr>
          <p:cNvPr id="4" name="Oval 3"/>
          <p:cNvSpPr/>
          <p:nvPr/>
        </p:nvSpPr>
        <p:spPr>
          <a:xfrm>
            <a:off x="449644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454164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0312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0313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11080362" y="2651784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1473344" y="243055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blipFill rotWithShape="0">
                <a:blip r:embed="rId7"/>
                <a:stretch>
                  <a:fillRect t="-21277" r="-4444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1107043" y="3872042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525587" y="36525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19149" r="-4383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11184145" y="5134511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1555811" y="4898754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blipFill rotWithShape="0">
                <a:blip r:embed="rId9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ame 50"/>
          <p:cNvSpPr/>
          <p:nvPr/>
        </p:nvSpPr>
        <p:spPr>
          <a:xfrm>
            <a:off x="10367450" y="2252955"/>
            <a:ext cx="670119" cy="33029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421472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Frame 121"/>
          <p:cNvSpPr/>
          <p:nvPr/>
        </p:nvSpPr>
        <p:spPr>
          <a:xfrm>
            <a:off x="1421472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551089" y="3458411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4" name="Frame 123"/>
          <p:cNvSpPr/>
          <p:nvPr/>
        </p:nvSpPr>
        <p:spPr>
          <a:xfrm>
            <a:off x="3551089" y="3588766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631720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6" name="Frame 125"/>
          <p:cNvSpPr/>
          <p:nvPr/>
        </p:nvSpPr>
        <p:spPr>
          <a:xfrm>
            <a:off x="5631720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454636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Frame 127"/>
          <p:cNvSpPr/>
          <p:nvPr/>
        </p:nvSpPr>
        <p:spPr>
          <a:xfrm>
            <a:off x="7454636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478618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0" name="Frame 129"/>
          <p:cNvSpPr/>
          <p:nvPr/>
        </p:nvSpPr>
        <p:spPr>
          <a:xfrm>
            <a:off x="9478618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2726649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val 132"/>
          <p:cNvSpPr/>
          <p:nvPr/>
        </p:nvSpPr>
        <p:spPr>
          <a:xfrm>
            <a:off x="4764213" y="21612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Oval 134"/>
          <p:cNvSpPr/>
          <p:nvPr/>
        </p:nvSpPr>
        <p:spPr>
          <a:xfrm>
            <a:off x="6881714" y="215494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/>
          <p:cNvSpPr/>
          <p:nvPr/>
        </p:nvSpPr>
        <p:spPr>
          <a:xfrm>
            <a:off x="8635530" y="2230768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Picture 1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5718170"/>
            <a:ext cx="1728886" cy="1153414"/>
          </a:xfrm>
          <a:prstGeom prst="rect">
            <a:avLst/>
          </a:prstGeom>
        </p:spPr>
      </p:pic>
      <p:cxnSp>
        <p:nvCxnSpPr>
          <p:cNvPr id="141" name="Straight Arrow Connector 140"/>
          <p:cNvCxnSpPr/>
          <p:nvPr/>
        </p:nvCxnSpPr>
        <p:spPr>
          <a:xfrm flipH="1" flipV="1">
            <a:off x="5503928" y="5493570"/>
            <a:ext cx="278818" cy="32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239271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2773295" y="4086948"/>
            <a:ext cx="288105" cy="276352"/>
            <a:chOff x="9781110" y="4540757"/>
            <a:chExt cx="906465" cy="938158"/>
          </a:xfrm>
        </p:grpSpPr>
        <p:sp>
          <p:nvSpPr>
            <p:cNvPr id="150" name="Oval 1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Oval 151"/>
          <p:cNvSpPr/>
          <p:nvPr/>
        </p:nvSpPr>
        <p:spPr>
          <a:xfrm>
            <a:off x="236289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/>
          <p:cNvCxnSpPr>
            <a:endCxn id="152" idx="4"/>
          </p:cNvCxnSpPr>
          <p:nvPr/>
        </p:nvCxnSpPr>
        <p:spPr>
          <a:xfrm flipH="1">
            <a:off x="272705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238853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/>
          <p:cNvGrpSpPr/>
          <p:nvPr/>
        </p:nvGrpSpPr>
        <p:grpSpPr>
          <a:xfrm>
            <a:off x="2769119" y="3157130"/>
            <a:ext cx="288105" cy="276352"/>
            <a:chOff x="9781110" y="4540757"/>
            <a:chExt cx="906465" cy="938158"/>
          </a:xfrm>
        </p:grpSpPr>
        <p:sp>
          <p:nvSpPr>
            <p:cNvPr id="159" name="Oval 15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Oval 160"/>
          <p:cNvSpPr/>
          <p:nvPr/>
        </p:nvSpPr>
        <p:spPr>
          <a:xfrm>
            <a:off x="235871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H="1">
            <a:off x="272288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238391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/>
              <p:cNvSpPr txBox="1"/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/>
          <p:cNvGrpSpPr/>
          <p:nvPr/>
        </p:nvGrpSpPr>
        <p:grpSpPr>
          <a:xfrm>
            <a:off x="2764501" y="5021716"/>
            <a:ext cx="288105" cy="276352"/>
            <a:chOff x="9781110" y="4540757"/>
            <a:chExt cx="906465" cy="938158"/>
          </a:xfrm>
        </p:grpSpPr>
        <p:sp>
          <p:nvSpPr>
            <p:cNvPr id="166" name="Oval 16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Oval 167"/>
          <p:cNvSpPr/>
          <p:nvPr/>
        </p:nvSpPr>
        <p:spPr>
          <a:xfrm>
            <a:off x="235410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/>
          <p:nvPr/>
        </p:nvCxnSpPr>
        <p:spPr>
          <a:xfrm flipH="1">
            <a:off x="271826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56172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" name="Group 171"/>
          <p:cNvGrpSpPr/>
          <p:nvPr/>
        </p:nvGrpSpPr>
        <p:grpSpPr>
          <a:xfrm>
            <a:off x="4942305" y="4086948"/>
            <a:ext cx="288105" cy="276352"/>
            <a:chOff x="9781110" y="4540757"/>
            <a:chExt cx="906465" cy="938158"/>
          </a:xfrm>
        </p:grpSpPr>
        <p:sp>
          <p:nvSpPr>
            <p:cNvPr id="173" name="Oval 1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Oval 174"/>
          <p:cNvSpPr/>
          <p:nvPr/>
        </p:nvSpPr>
        <p:spPr>
          <a:xfrm>
            <a:off x="453190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/>
          <p:nvPr/>
        </p:nvCxnSpPr>
        <p:spPr>
          <a:xfrm flipH="1">
            <a:off x="489606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55754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/>
              <p:cNvSpPr txBox="1"/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Group 178"/>
          <p:cNvGrpSpPr/>
          <p:nvPr/>
        </p:nvGrpSpPr>
        <p:grpSpPr>
          <a:xfrm>
            <a:off x="4938129" y="3157130"/>
            <a:ext cx="288105" cy="276352"/>
            <a:chOff x="9781110" y="4540757"/>
            <a:chExt cx="906465" cy="938158"/>
          </a:xfrm>
        </p:grpSpPr>
        <p:sp>
          <p:nvSpPr>
            <p:cNvPr id="180" name="Oval 17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Oval 181"/>
          <p:cNvSpPr/>
          <p:nvPr/>
        </p:nvSpPr>
        <p:spPr>
          <a:xfrm>
            <a:off x="452772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/>
          <p:nvPr/>
        </p:nvCxnSpPr>
        <p:spPr>
          <a:xfrm flipH="1">
            <a:off x="489189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455292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/>
          <p:cNvGrpSpPr/>
          <p:nvPr/>
        </p:nvGrpSpPr>
        <p:grpSpPr>
          <a:xfrm>
            <a:off x="4933511" y="5021716"/>
            <a:ext cx="288105" cy="276352"/>
            <a:chOff x="9781110" y="4540757"/>
            <a:chExt cx="906465" cy="938158"/>
          </a:xfrm>
        </p:grpSpPr>
        <p:sp>
          <p:nvSpPr>
            <p:cNvPr id="187" name="Oval 186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Oval 188"/>
          <p:cNvSpPr/>
          <p:nvPr/>
        </p:nvSpPr>
        <p:spPr>
          <a:xfrm>
            <a:off x="452311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/>
          <p:cNvCxnSpPr/>
          <p:nvPr/>
        </p:nvCxnSpPr>
        <p:spPr>
          <a:xfrm flipH="1">
            <a:off x="488727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6480480" y="4038339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4" name="Group 213"/>
          <p:cNvGrpSpPr/>
          <p:nvPr/>
        </p:nvGrpSpPr>
        <p:grpSpPr>
          <a:xfrm>
            <a:off x="6861065" y="4051457"/>
            <a:ext cx="288105" cy="276352"/>
            <a:chOff x="9781110" y="4540757"/>
            <a:chExt cx="906465" cy="938158"/>
          </a:xfrm>
        </p:grpSpPr>
        <p:sp>
          <p:nvSpPr>
            <p:cNvPr id="215" name="Oval 214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Oval 216"/>
          <p:cNvSpPr/>
          <p:nvPr/>
        </p:nvSpPr>
        <p:spPr>
          <a:xfrm>
            <a:off x="6450664" y="3792331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/>
          <p:nvPr/>
        </p:nvCxnSpPr>
        <p:spPr>
          <a:xfrm flipH="1">
            <a:off x="6814826" y="3790089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6476304" y="3108521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/>
              <p:cNvSpPr txBox="1"/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0" name="TextBox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/>
          <p:cNvGrpSpPr/>
          <p:nvPr/>
        </p:nvGrpSpPr>
        <p:grpSpPr>
          <a:xfrm>
            <a:off x="6856889" y="3121639"/>
            <a:ext cx="288105" cy="276352"/>
            <a:chOff x="9781110" y="4540757"/>
            <a:chExt cx="906465" cy="938158"/>
          </a:xfrm>
        </p:grpSpPr>
        <p:sp>
          <p:nvSpPr>
            <p:cNvPr id="222" name="Oval 22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4" name="Oval 223"/>
          <p:cNvSpPr/>
          <p:nvPr/>
        </p:nvSpPr>
        <p:spPr>
          <a:xfrm>
            <a:off x="6446488" y="2862513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/>
          <p:cNvCxnSpPr/>
          <p:nvPr/>
        </p:nvCxnSpPr>
        <p:spPr>
          <a:xfrm flipH="1">
            <a:off x="6810650" y="2860271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6471686" y="4973107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/>
              <p:cNvSpPr txBox="1"/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7" name="TextBox 2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8" name="Group 227"/>
          <p:cNvGrpSpPr/>
          <p:nvPr/>
        </p:nvGrpSpPr>
        <p:grpSpPr>
          <a:xfrm>
            <a:off x="6852271" y="4986225"/>
            <a:ext cx="288105" cy="276352"/>
            <a:chOff x="9781110" y="4540757"/>
            <a:chExt cx="906465" cy="938158"/>
          </a:xfrm>
        </p:grpSpPr>
        <p:sp>
          <p:nvSpPr>
            <p:cNvPr id="229" name="Oval 22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Oval 230"/>
          <p:cNvSpPr/>
          <p:nvPr/>
        </p:nvSpPr>
        <p:spPr>
          <a:xfrm>
            <a:off x="6441870" y="4727099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/>
          <p:nvPr/>
        </p:nvCxnSpPr>
        <p:spPr>
          <a:xfrm flipH="1">
            <a:off x="6806032" y="4724857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/>
          <p:cNvSpPr/>
          <p:nvPr/>
        </p:nvSpPr>
        <p:spPr>
          <a:xfrm>
            <a:off x="8392520" y="407158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Group 234"/>
          <p:cNvGrpSpPr/>
          <p:nvPr/>
        </p:nvGrpSpPr>
        <p:grpSpPr>
          <a:xfrm>
            <a:off x="8773105" y="4084706"/>
            <a:ext cx="288105" cy="276352"/>
            <a:chOff x="9781110" y="4540757"/>
            <a:chExt cx="906465" cy="938158"/>
          </a:xfrm>
        </p:grpSpPr>
        <p:sp>
          <p:nvSpPr>
            <p:cNvPr id="236" name="Oval 23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Oval 237"/>
          <p:cNvSpPr/>
          <p:nvPr/>
        </p:nvSpPr>
        <p:spPr>
          <a:xfrm>
            <a:off x="8362704" y="382558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 flipH="1">
            <a:off x="8726866" y="382333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>
            <a:off x="8388344" y="314177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2" name="Group 241"/>
          <p:cNvGrpSpPr/>
          <p:nvPr/>
        </p:nvGrpSpPr>
        <p:grpSpPr>
          <a:xfrm>
            <a:off x="8768929" y="3154888"/>
            <a:ext cx="288105" cy="276352"/>
            <a:chOff x="9781110" y="4540757"/>
            <a:chExt cx="906465" cy="938158"/>
          </a:xfrm>
        </p:grpSpPr>
        <p:sp>
          <p:nvSpPr>
            <p:cNvPr id="243" name="Oval 24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Oval 244"/>
          <p:cNvSpPr/>
          <p:nvPr/>
        </p:nvSpPr>
        <p:spPr>
          <a:xfrm>
            <a:off x="8358528" y="289576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Connector 245"/>
          <p:cNvCxnSpPr/>
          <p:nvPr/>
        </p:nvCxnSpPr>
        <p:spPr>
          <a:xfrm flipH="1">
            <a:off x="8722690" y="289352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8383726" y="5006356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9" name="Group 248"/>
          <p:cNvGrpSpPr/>
          <p:nvPr/>
        </p:nvGrpSpPr>
        <p:grpSpPr>
          <a:xfrm>
            <a:off x="8764311" y="5019474"/>
            <a:ext cx="288105" cy="276352"/>
            <a:chOff x="9781110" y="4540757"/>
            <a:chExt cx="906465" cy="938158"/>
          </a:xfrm>
        </p:grpSpPr>
        <p:sp>
          <p:nvSpPr>
            <p:cNvPr id="250" name="Oval 2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Oval 251"/>
          <p:cNvSpPr/>
          <p:nvPr/>
        </p:nvSpPr>
        <p:spPr>
          <a:xfrm>
            <a:off x="8353910" y="4760348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Connector 252"/>
          <p:cNvCxnSpPr/>
          <p:nvPr/>
        </p:nvCxnSpPr>
        <p:spPr>
          <a:xfrm flipH="1">
            <a:off x="8718072" y="4758106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3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Activation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111512"/>
            <a:ext cx="9220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1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461</Words>
  <Application>Microsoft Macintosh PowerPoint</Application>
  <PresentationFormat>Widescreen</PresentationFormat>
  <Paragraphs>157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Mangal</vt:lpstr>
      <vt:lpstr>Office Theme</vt:lpstr>
      <vt:lpstr>Practical Deep Learning with fast.ai</vt:lpstr>
      <vt:lpstr>Outline</vt:lpstr>
      <vt:lpstr>Machine Learning – Learning from Data</vt:lpstr>
      <vt:lpstr>Machine Learning – Gradient Decent</vt:lpstr>
      <vt:lpstr>Deep Learning – Early Inspiration</vt:lpstr>
      <vt:lpstr>Deep Learning - Training</vt:lpstr>
      <vt:lpstr>Deep Learning – Softmax  </vt:lpstr>
      <vt:lpstr>Deep Learning – Fully Connected Network</vt:lpstr>
      <vt:lpstr>Deep Learning – Activation Function</vt:lpstr>
      <vt:lpstr>Deep Learning – CNNs</vt:lpstr>
      <vt:lpstr>Deep Learning - CNNs</vt:lpstr>
      <vt:lpstr>Deep Learning – Convolution Step</vt:lpstr>
      <vt:lpstr>Deep Learning – Down Sample (Max pooling)</vt:lpstr>
      <vt:lpstr>Fast.ai</vt:lpstr>
      <vt:lpstr>Fast.ai Example</vt:lpstr>
      <vt:lpstr>Load Data and Define Architecture</vt:lpstr>
      <vt:lpstr>Train the model</vt:lpstr>
      <vt:lpstr>Find a good Learning Rate</vt:lpstr>
      <vt:lpstr>Intuition</vt:lpstr>
      <vt:lpstr>Increasing the Learning Rate</vt:lpstr>
      <vt:lpstr>Pick a Learning Rate</vt:lpstr>
      <vt:lpstr>Data Augmentation </vt:lpstr>
      <vt:lpstr>Training with Data Augmentation</vt:lpstr>
      <vt:lpstr>Learning Rate Restarts (SGDR)</vt:lpstr>
      <vt:lpstr>Intuition</vt:lpstr>
      <vt:lpstr>Unfreeze Convolutional Layers</vt:lpstr>
      <vt:lpstr>Cycle Mult</vt:lpstr>
      <vt:lpstr>Evaluation with Test Time Augmentation (TTA)</vt:lpstr>
      <vt:lpstr>Visualize Results</vt:lpstr>
      <vt:lpstr>Summary</vt:lpstr>
      <vt:lpstr>Resources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2018-06-26T23:06:41Z</dcterms:created>
  <dcterms:modified xsi:type="dcterms:W3CDTF">2018-06-29T06:43:44Z</dcterms:modified>
</cp:coreProperties>
</file>